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regular.fntdata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Roboto-italic.fntdata"/><Relationship Id="rId10" Type="http://schemas.openxmlformats.org/officeDocument/2006/relationships/slide" Target="slides/slide6.xml"/><Relationship Id="rId32" Type="http://schemas.openxmlformats.org/officeDocument/2006/relationships/font" Target="fonts/Robo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1.png"/><Relationship Id="rId4" Type="http://schemas.openxmlformats.org/officeDocument/2006/relationships/hyperlink" Target="http://doc.qt.io/qt-5/cameraoverview.html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6.png"/><Relationship Id="rId4" Type="http://schemas.openxmlformats.org/officeDocument/2006/relationships/hyperlink" Target="http://doc.qt.io/qt-5/videooverview.html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7.png"/><Relationship Id="rId4" Type="http://schemas.openxmlformats.org/officeDocument/2006/relationships/image" Target="../media/image0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7.png"/><Relationship Id="rId4" Type="http://schemas.openxmlformats.org/officeDocument/2006/relationships/image" Target="../media/image0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7.png"/><Relationship Id="rId4" Type="http://schemas.openxmlformats.org/officeDocument/2006/relationships/image" Target="../media/image0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07.png"/><Relationship Id="rId4" Type="http://schemas.openxmlformats.org/officeDocument/2006/relationships/image" Target="../media/image0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07.png"/><Relationship Id="rId4" Type="http://schemas.openxmlformats.org/officeDocument/2006/relationships/image" Target="../media/image0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07.png"/><Relationship Id="rId4" Type="http://schemas.openxmlformats.org/officeDocument/2006/relationships/image" Target="../media/image0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Relationship Id="rId4" Type="http://schemas.openxmlformats.org/officeDocument/2006/relationships/image" Target="../media/image0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Relationship Id="rId4" Type="http://schemas.openxmlformats.org/officeDocument/2006/relationships/hyperlink" Target="http://doc.qt.io/qt-5/audiooverview.html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doc.qt.io/qt-5/multimediaoverview.html" TargetMode="External"/><Relationship Id="rId4" Type="http://schemas.openxmlformats.org/officeDocument/2006/relationships/image" Target="../media/image12.png"/><Relationship Id="rId5" Type="http://schemas.openxmlformats.org/officeDocument/2006/relationships/hyperlink" Target="http://qmlbook.github.io/en/ch10/index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Relationship Id="rId4" Type="http://schemas.openxmlformats.org/officeDocument/2006/relationships/image" Target="../media/image0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2.png"/><Relationship Id="rId4" Type="http://schemas.openxmlformats.org/officeDocument/2006/relationships/image" Target="../media/image00.png"/><Relationship Id="rId5" Type="http://schemas.openxmlformats.org/officeDocument/2006/relationships/image" Target="../media/image0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Introduction to Multimedia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Integration with hardware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Webcam Example</a:t>
            </a:r>
          </a:p>
        </p:txBody>
      </p:sp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400" y="2302400"/>
            <a:ext cx="1304500" cy="1127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1" name="Shape 171"/>
          <p:cNvCxnSpPr>
            <a:stCxn id="170" idx="3"/>
            <a:endCxn id="172" idx="1"/>
          </p:cNvCxnSpPr>
          <p:nvPr/>
        </p:nvCxnSpPr>
        <p:spPr>
          <a:xfrm>
            <a:off x="1734900" y="2866387"/>
            <a:ext cx="1642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72" name="Shape 172"/>
          <p:cNvSpPr/>
          <p:nvPr/>
        </p:nvSpPr>
        <p:spPr>
          <a:xfrm>
            <a:off x="3377075" y="2317237"/>
            <a:ext cx="1724400" cy="1098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GUI Application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2391025" y="3483525"/>
            <a:ext cx="5639400" cy="14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application can then decide what to do with image -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Display it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Write it to a file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Send it over a network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Analyze it - OpenCV?</a:t>
            </a:r>
          </a:p>
        </p:txBody>
      </p:sp>
      <p:sp>
        <p:nvSpPr>
          <p:cNvPr id="174" name="Shape 174"/>
          <p:cNvSpPr txBox="1"/>
          <p:nvPr/>
        </p:nvSpPr>
        <p:spPr>
          <a:xfrm>
            <a:off x="253425" y="1759200"/>
            <a:ext cx="67320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toolkit (or driver interface) will then hand the application the data.</a:t>
            </a:r>
          </a:p>
        </p:txBody>
      </p:sp>
      <p:sp>
        <p:nvSpPr>
          <p:cNvPr id="175" name="Shape 175"/>
          <p:cNvSpPr txBox="1"/>
          <p:nvPr/>
        </p:nvSpPr>
        <p:spPr>
          <a:xfrm>
            <a:off x="5639525" y="1990075"/>
            <a:ext cx="4251300" cy="164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More Reading on Camera (Qt/QML)</a:t>
            </a:r>
          </a:p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http://doc.qt.io/qt-5/cameraoverview.html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GUI Concepts - Sources</a:t>
            </a:r>
          </a:p>
        </p:txBody>
      </p:sp>
      <p:sp>
        <p:nvSpPr>
          <p:cNvPr id="181" name="Shape 181"/>
          <p:cNvSpPr/>
          <p:nvPr/>
        </p:nvSpPr>
        <p:spPr>
          <a:xfrm>
            <a:off x="198300" y="2296575"/>
            <a:ext cx="3425100" cy="165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Video (GPU)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Memory (Memory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USB (Peripheral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Network (NIC)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Disk Memory (HDD Controller)</a:t>
            </a:r>
          </a:p>
        </p:txBody>
      </p:sp>
      <p:cxnSp>
        <p:nvCxnSpPr>
          <p:cNvPr id="182" name="Shape 182"/>
          <p:cNvCxnSpPr/>
          <p:nvPr/>
        </p:nvCxnSpPr>
        <p:spPr>
          <a:xfrm>
            <a:off x="2898900" y="2503275"/>
            <a:ext cx="2325000" cy="7146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3" name="Shape 183"/>
          <p:cNvCxnSpPr/>
          <p:nvPr/>
        </p:nvCxnSpPr>
        <p:spPr>
          <a:xfrm>
            <a:off x="3418575" y="2845775"/>
            <a:ext cx="1810800" cy="4488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4" name="Shape 184"/>
          <p:cNvCxnSpPr/>
          <p:nvPr/>
        </p:nvCxnSpPr>
        <p:spPr>
          <a:xfrm>
            <a:off x="3430375" y="3146950"/>
            <a:ext cx="1811100" cy="2007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5" name="Shape 185"/>
          <p:cNvCxnSpPr/>
          <p:nvPr/>
        </p:nvCxnSpPr>
        <p:spPr>
          <a:xfrm flipH="1" rot="10800000">
            <a:off x="2839850" y="3383350"/>
            <a:ext cx="2366100" cy="57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6" name="Shape 186"/>
          <p:cNvCxnSpPr/>
          <p:nvPr/>
        </p:nvCxnSpPr>
        <p:spPr>
          <a:xfrm flipH="1" rot="10800000">
            <a:off x="3505287" y="3383050"/>
            <a:ext cx="1783500" cy="2304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7" name="Shape 187"/>
          <p:cNvSpPr/>
          <p:nvPr/>
        </p:nvSpPr>
        <p:spPr>
          <a:xfrm>
            <a:off x="4810362" y="2721750"/>
            <a:ext cx="1848349" cy="1175149"/>
          </a:xfrm>
          <a:prstGeom prst="flowChartMagneticDrum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00"/>
                </a:solidFill>
              </a:rPr>
              <a:t>Source</a:t>
            </a:r>
          </a:p>
        </p:txBody>
      </p:sp>
      <p:sp>
        <p:nvSpPr>
          <p:cNvPr id="188" name="Shape 188"/>
          <p:cNvSpPr/>
          <p:nvPr/>
        </p:nvSpPr>
        <p:spPr>
          <a:xfrm>
            <a:off x="7255162" y="2701125"/>
            <a:ext cx="1470300" cy="117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GUI Application</a:t>
            </a:r>
          </a:p>
        </p:txBody>
      </p:sp>
      <p:cxnSp>
        <p:nvCxnSpPr>
          <p:cNvPr id="189" name="Shape 189"/>
          <p:cNvCxnSpPr>
            <a:endCxn id="188" idx="1"/>
          </p:cNvCxnSpPr>
          <p:nvPr/>
        </p:nvCxnSpPr>
        <p:spPr>
          <a:xfrm flipH="1" rot="10800000">
            <a:off x="6412462" y="3288675"/>
            <a:ext cx="842700" cy="6000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90" name="Shape 190"/>
          <p:cNvSpPr txBox="1"/>
          <p:nvPr/>
        </p:nvSpPr>
        <p:spPr>
          <a:xfrm>
            <a:off x="725750" y="1804100"/>
            <a:ext cx="74112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After Allocation of resources, the hardware becomes a source for a Graphical Application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GUI Concepts - Sources</a:t>
            </a:r>
          </a:p>
        </p:txBody>
      </p:sp>
      <p:sp>
        <p:nvSpPr>
          <p:cNvPr id="196" name="Shape 196"/>
          <p:cNvSpPr/>
          <p:nvPr/>
        </p:nvSpPr>
        <p:spPr>
          <a:xfrm>
            <a:off x="204200" y="2479625"/>
            <a:ext cx="3425100" cy="165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Video (GPU)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Memory (Memory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USB (Peripheral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Network (NIC)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Disk Memory (HDD Controller)</a:t>
            </a:r>
          </a:p>
        </p:txBody>
      </p:sp>
      <p:cxnSp>
        <p:nvCxnSpPr>
          <p:cNvPr id="197" name="Shape 197"/>
          <p:cNvCxnSpPr/>
          <p:nvPr/>
        </p:nvCxnSpPr>
        <p:spPr>
          <a:xfrm>
            <a:off x="2904800" y="2686325"/>
            <a:ext cx="2325000" cy="7146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8" name="Shape 198"/>
          <p:cNvCxnSpPr/>
          <p:nvPr/>
        </p:nvCxnSpPr>
        <p:spPr>
          <a:xfrm>
            <a:off x="3424475" y="3028825"/>
            <a:ext cx="1810800" cy="4488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9" name="Shape 199"/>
          <p:cNvCxnSpPr/>
          <p:nvPr/>
        </p:nvCxnSpPr>
        <p:spPr>
          <a:xfrm>
            <a:off x="3436275" y="3330000"/>
            <a:ext cx="1811100" cy="2007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0" name="Shape 200"/>
          <p:cNvCxnSpPr/>
          <p:nvPr/>
        </p:nvCxnSpPr>
        <p:spPr>
          <a:xfrm flipH="1" rot="10800000">
            <a:off x="2845750" y="3566400"/>
            <a:ext cx="2366100" cy="57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1" name="Shape 201"/>
          <p:cNvCxnSpPr/>
          <p:nvPr/>
        </p:nvCxnSpPr>
        <p:spPr>
          <a:xfrm flipH="1" rot="10800000">
            <a:off x="3511187" y="3566100"/>
            <a:ext cx="1783500" cy="2304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2" name="Shape 202"/>
          <p:cNvSpPr/>
          <p:nvPr/>
        </p:nvSpPr>
        <p:spPr>
          <a:xfrm>
            <a:off x="4816262" y="2904800"/>
            <a:ext cx="1848349" cy="1175149"/>
          </a:xfrm>
          <a:prstGeom prst="flowChartMagneticDrum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00"/>
                </a:solidFill>
              </a:rPr>
              <a:t>Source</a:t>
            </a:r>
          </a:p>
        </p:txBody>
      </p:sp>
      <p:sp>
        <p:nvSpPr>
          <p:cNvPr id="203" name="Shape 203"/>
          <p:cNvSpPr/>
          <p:nvPr/>
        </p:nvSpPr>
        <p:spPr>
          <a:xfrm>
            <a:off x="7261062" y="2884175"/>
            <a:ext cx="1470300" cy="117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GUI Application</a:t>
            </a:r>
          </a:p>
        </p:txBody>
      </p:sp>
      <p:cxnSp>
        <p:nvCxnSpPr>
          <p:cNvPr id="204" name="Shape 204"/>
          <p:cNvCxnSpPr>
            <a:endCxn id="203" idx="1"/>
          </p:cNvCxnSpPr>
          <p:nvPr/>
        </p:nvCxnSpPr>
        <p:spPr>
          <a:xfrm flipH="1" rot="10800000">
            <a:off x="6418362" y="3471725"/>
            <a:ext cx="842700" cy="6000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05" name="Shape 205"/>
          <p:cNvSpPr txBox="1"/>
          <p:nvPr/>
        </p:nvSpPr>
        <p:spPr>
          <a:xfrm>
            <a:off x="358700" y="2070675"/>
            <a:ext cx="74172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Any of these resources could provide a JPEG, or other data set representing a Pixel Buffer</a:t>
            </a:r>
          </a:p>
        </p:txBody>
      </p:sp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0299" y="2509153"/>
            <a:ext cx="383225" cy="33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Shape 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474" y="2970403"/>
            <a:ext cx="383225" cy="33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3049" y="3234753"/>
            <a:ext cx="383225" cy="33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Shape 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249" y="3403578"/>
            <a:ext cx="383225" cy="33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9299" y="3737578"/>
            <a:ext cx="383225" cy="331349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 txBox="1"/>
          <p:nvPr/>
        </p:nvSpPr>
        <p:spPr>
          <a:xfrm>
            <a:off x="2177675" y="4234400"/>
            <a:ext cx="69099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 Application code - write to handle a specific type of data but allow for multiple sources (class hierarchy)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Camera and VideoOutput with Qml</a:t>
            </a:r>
          </a:p>
        </p:txBody>
      </p:sp>
      <p:pic>
        <p:nvPicPr>
          <p:cNvPr id="217" name="Shape 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974" y="1569774"/>
            <a:ext cx="7091000" cy="357372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 txBox="1"/>
          <p:nvPr/>
        </p:nvSpPr>
        <p:spPr>
          <a:xfrm>
            <a:off x="3838450" y="3164650"/>
            <a:ext cx="40563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More Reading on Video Output (Qt/Qml)</a:t>
            </a:r>
          </a:p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http://doc.qt.io/qt-5/videooverview.html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Camera</a:t>
            </a:r>
          </a:p>
        </p:txBody>
      </p:sp>
      <p:pic>
        <p:nvPicPr>
          <p:cNvPr id="224" name="Shape 2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3672" y="1624297"/>
            <a:ext cx="6468550" cy="343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/>
          <p:nvPr/>
        </p:nvSpPr>
        <p:spPr>
          <a:xfrm>
            <a:off x="123275" y="2491450"/>
            <a:ext cx="24804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Still Pictures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Video Preview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Video Record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GUI Concepts - Sound (Load Song)</a:t>
            </a:r>
          </a:p>
        </p:txBody>
      </p:sp>
      <p:sp>
        <p:nvSpPr>
          <p:cNvPr id="231" name="Shape 231"/>
          <p:cNvSpPr/>
          <p:nvPr/>
        </p:nvSpPr>
        <p:spPr>
          <a:xfrm>
            <a:off x="4065700" y="2172525"/>
            <a:ext cx="1848349" cy="1175149"/>
          </a:xfrm>
          <a:prstGeom prst="flowChartMagneticDrum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00"/>
                </a:solidFill>
              </a:rPr>
              <a:t>Source</a:t>
            </a:r>
          </a:p>
        </p:txBody>
      </p:sp>
      <p:sp>
        <p:nvSpPr>
          <p:cNvPr id="232" name="Shape 232"/>
          <p:cNvSpPr/>
          <p:nvPr/>
        </p:nvSpPr>
        <p:spPr>
          <a:xfrm>
            <a:off x="7261062" y="2642050"/>
            <a:ext cx="1470300" cy="117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GUI Toolkit</a:t>
            </a:r>
          </a:p>
        </p:txBody>
      </p:sp>
      <p:sp>
        <p:nvSpPr>
          <p:cNvPr id="233" name="Shape 233"/>
          <p:cNvSpPr/>
          <p:nvPr/>
        </p:nvSpPr>
        <p:spPr>
          <a:xfrm>
            <a:off x="941225" y="2206800"/>
            <a:ext cx="1848300" cy="637800"/>
          </a:xfrm>
          <a:prstGeom prst="rect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Hard Disk</a:t>
            </a:r>
          </a:p>
        </p:txBody>
      </p:sp>
      <p:cxnSp>
        <p:nvCxnSpPr>
          <p:cNvPr id="234" name="Shape 234"/>
          <p:cNvCxnSpPr>
            <a:stCxn id="233" idx="3"/>
            <a:endCxn id="231" idx="1"/>
          </p:cNvCxnSpPr>
          <p:nvPr/>
        </p:nvCxnSpPr>
        <p:spPr>
          <a:xfrm>
            <a:off x="2789525" y="2525700"/>
            <a:ext cx="1276200" cy="234300"/>
          </a:xfrm>
          <a:prstGeom prst="straightConnector1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35" name="Shape 235"/>
          <p:cNvCxnSpPr>
            <a:stCxn id="231" idx="4"/>
            <a:endCxn id="232" idx="1"/>
          </p:cNvCxnSpPr>
          <p:nvPr/>
        </p:nvCxnSpPr>
        <p:spPr>
          <a:xfrm>
            <a:off x="5914049" y="2760099"/>
            <a:ext cx="1347000" cy="469500"/>
          </a:xfrm>
          <a:prstGeom prst="straightConnector1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36" name="Shape 236"/>
          <p:cNvCxnSpPr>
            <a:stCxn id="232" idx="1"/>
            <a:endCxn id="237" idx="4"/>
          </p:cNvCxnSpPr>
          <p:nvPr/>
        </p:nvCxnSpPr>
        <p:spPr>
          <a:xfrm flipH="1">
            <a:off x="5853762" y="3229600"/>
            <a:ext cx="1407300" cy="947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37" name="Shape 237"/>
          <p:cNvSpPr/>
          <p:nvPr/>
        </p:nvSpPr>
        <p:spPr>
          <a:xfrm>
            <a:off x="4005475" y="3589775"/>
            <a:ext cx="1848349" cy="1175149"/>
          </a:xfrm>
          <a:prstGeom prst="flowChartMagneticDrum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00"/>
                </a:solidFill>
              </a:rPr>
              <a:t>Resource</a:t>
            </a:r>
          </a:p>
        </p:txBody>
      </p:sp>
      <p:sp>
        <p:nvSpPr>
          <p:cNvPr id="238" name="Shape 238"/>
          <p:cNvSpPr/>
          <p:nvPr/>
        </p:nvSpPr>
        <p:spPr>
          <a:xfrm>
            <a:off x="912850" y="3985425"/>
            <a:ext cx="1848300" cy="6378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Audio ASIC</a:t>
            </a:r>
          </a:p>
        </p:txBody>
      </p:sp>
      <p:cxnSp>
        <p:nvCxnSpPr>
          <p:cNvPr id="239" name="Shape 239"/>
          <p:cNvCxnSpPr>
            <a:stCxn id="240" idx="1"/>
          </p:cNvCxnSpPr>
          <p:nvPr/>
        </p:nvCxnSpPr>
        <p:spPr>
          <a:xfrm flipH="1">
            <a:off x="2701075" y="4177349"/>
            <a:ext cx="1304400" cy="127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GUI Concepts - Sound (Load Song)</a:t>
            </a:r>
          </a:p>
        </p:txBody>
      </p:sp>
      <p:sp>
        <p:nvSpPr>
          <p:cNvPr id="246" name="Shape 246"/>
          <p:cNvSpPr/>
          <p:nvPr/>
        </p:nvSpPr>
        <p:spPr>
          <a:xfrm>
            <a:off x="912850" y="3985425"/>
            <a:ext cx="1848300" cy="6378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Audio ASIC</a:t>
            </a:r>
          </a:p>
        </p:txBody>
      </p:sp>
      <p:sp>
        <p:nvSpPr>
          <p:cNvPr id="247" name="Shape 247"/>
          <p:cNvSpPr/>
          <p:nvPr/>
        </p:nvSpPr>
        <p:spPr>
          <a:xfrm>
            <a:off x="4065700" y="2172525"/>
            <a:ext cx="1848349" cy="1175149"/>
          </a:xfrm>
          <a:prstGeom prst="flowChartMagneticDrum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00"/>
                </a:solidFill>
              </a:rPr>
              <a:t>Source</a:t>
            </a:r>
          </a:p>
        </p:txBody>
      </p:sp>
      <p:sp>
        <p:nvSpPr>
          <p:cNvPr id="248" name="Shape 248"/>
          <p:cNvSpPr/>
          <p:nvPr/>
        </p:nvSpPr>
        <p:spPr>
          <a:xfrm>
            <a:off x="7261062" y="2642050"/>
            <a:ext cx="1470300" cy="117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GUI Toolkit</a:t>
            </a:r>
          </a:p>
        </p:txBody>
      </p:sp>
      <p:cxnSp>
        <p:nvCxnSpPr>
          <p:cNvPr id="249" name="Shape 249"/>
          <p:cNvCxnSpPr>
            <a:stCxn id="247" idx="4"/>
            <a:endCxn id="248" idx="1"/>
          </p:cNvCxnSpPr>
          <p:nvPr/>
        </p:nvCxnSpPr>
        <p:spPr>
          <a:xfrm>
            <a:off x="5914049" y="2760099"/>
            <a:ext cx="1347000" cy="469500"/>
          </a:xfrm>
          <a:prstGeom prst="straightConnector1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50" name="Shape 250"/>
          <p:cNvCxnSpPr>
            <a:stCxn id="248" idx="1"/>
            <a:endCxn id="251" idx="4"/>
          </p:cNvCxnSpPr>
          <p:nvPr/>
        </p:nvCxnSpPr>
        <p:spPr>
          <a:xfrm flipH="1">
            <a:off x="5853762" y="3229600"/>
            <a:ext cx="1407300" cy="947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52" name="Shape 252"/>
          <p:cNvCxnSpPr>
            <a:stCxn id="251" idx="1"/>
          </p:cNvCxnSpPr>
          <p:nvPr/>
        </p:nvCxnSpPr>
        <p:spPr>
          <a:xfrm flipH="1">
            <a:off x="2701075" y="4177349"/>
            <a:ext cx="1304400" cy="127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51" name="Shape 251"/>
          <p:cNvSpPr/>
          <p:nvPr/>
        </p:nvSpPr>
        <p:spPr>
          <a:xfrm>
            <a:off x="4005475" y="3589775"/>
            <a:ext cx="1848349" cy="1175149"/>
          </a:xfrm>
          <a:prstGeom prst="flowChartMagneticDrum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00"/>
                </a:solidFill>
              </a:rPr>
              <a:t>Resource</a:t>
            </a:r>
          </a:p>
        </p:txBody>
      </p:sp>
      <p:sp>
        <p:nvSpPr>
          <p:cNvPr id="253" name="Shape 253"/>
          <p:cNvSpPr/>
          <p:nvPr/>
        </p:nvSpPr>
        <p:spPr>
          <a:xfrm>
            <a:off x="241475" y="2035525"/>
            <a:ext cx="3493500" cy="126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Memory (Memory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USB (Peripheral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Network (NIC)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Disk Memory (HDD Controller)</a:t>
            </a:r>
          </a:p>
        </p:txBody>
      </p:sp>
      <p:cxnSp>
        <p:nvCxnSpPr>
          <p:cNvPr id="254" name="Shape 254"/>
          <p:cNvCxnSpPr>
            <a:endCxn id="247" idx="1"/>
          </p:cNvCxnSpPr>
          <p:nvPr/>
        </p:nvCxnSpPr>
        <p:spPr>
          <a:xfrm>
            <a:off x="3436300" y="2591799"/>
            <a:ext cx="629400" cy="1683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5" name="Shape 255"/>
          <p:cNvCxnSpPr>
            <a:endCxn id="247" idx="1"/>
          </p:cNvCxnSpPr>
          <p:nvPr/>
        </p:nvCxnSpPr>
        <p:spPr>
          <a:xfrm flipH="1" rot="10800000">
            <a:off x="2786500" y="2760099"/>
            <a:ext cx="1279200" cy="681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6" name="Shape 256"/>
          <p:cNvCxnSpPr>
            <a:endCxn id="247" idx="1"/>
          </p:cNvCxnSpPr>
          <p:nvPr/>
        </p:nvCxnSpPr>
        <p:spPr>
          <a:xfrm flipH="1" rot="10800000">
            <a:off x="3566200" y="2760099"/>
            <a:ext cx="499500" cy="3750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7" name="Shape 257"/>
          <p:cNvCxnSpPr>
            <a:endCxn id="247" idx="1"/>
          </p:cNvCxnSpPr>
          <p:nvPr/>
        </p:nvCxnSpPr>
        <p:spPr>
          <a:xfrm>
            <a:off x="3477700" y="2255199"/>
            <a:ext cx="588000" cy="5049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GUI Concepts - Sound (Latency Example)</a:t>
            </a:r>
          </a:p>
        </p:txBody>
      </p:sp>
      <p:sp>
        <p:nvSpPr>
          <p:cNvPr id="263" name="Shape 263"/>
          <p:cNvSpPr txBox="1"/>
          <p:nvPr/>
        </p:nvSpPr>
        <p:spPr>
          <a:xfrm>
            <a:off x="1032800" y="1753325"/>
            <a:ext cx="5361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Events are complex - timing and synchronization is important</a:t>
            </a:r>
          </a:p>
        </p:txBody>
      </p:sp>
      <p:pic>
        <p:nvPicPr>
          <p:cNvPr id="264" name="Shape 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837202">
            <a:off x="1012458" y="3731361"/>
            <a:ext cx="1501882" cy="1000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Shape 2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899" y="2211750"/>
            <a:ext cx="2545300" cy="920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6" name="Shape 266"/>
          <p:cNvCxnSpPr/>
          <p:nvPr/>
        </p:nvCxnSpPr>
        <p:spPr>
          <a:xfrm flipH="1">
            <a:off x="979575" y="3040650"/>
            <a:ext cx="265800" cy="37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67" name="Shape 267"/>
          <p:cNvSpPr/>
          <p:nvPr/>
        </p:nvSpPr>
        <p:spPr>
          <a:xfrm>
            <a:off x="356300" y="3418650"/>
            <a:ext cx="2088000" cy="236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</a:rPr>
              <a:t>Space Key Pressed (Fire)</a:t>
            </a: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GUI Concepts - Sound (Latency Example)</a:t>
            </a:r>
          </a:p>
        </p:txBody>
      </p:sp>
      <p:sp>
        <p:nvSpPr>
          <p:cNvPr id="273" name="Shape 273"/>
          <p:cNvSpPr txBox="1"/>
          <p:nvPr/>
        </p:nvSpPr>
        <p:spPr>
          <a:xfrm>
            <a:off x="1032800" y="1753325"/>
            <a:ext cx="5361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Events are complex - timing and synchronization is important</a:t>
            </a:r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837202">
            <a:off x="1012458" y="3731361"/>
            <a:ext cx="1501882" cy="1000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Shape 2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899" y="2211750"/>
            <a:ext cx="2545300" cy="920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Shape 276"/>
          <p:cNvCxnSpPr/>
          <p:nvPr/>
        </p:nvCxnSpPr>
        <p:spPr>
          <a:xfrm flipH="1">
            <a:off x="979575" y="3040650"/>
            <a:ext cx="265800" cy="37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77" name="Shape 277"/>
          <p:cNvSpPr/>
          <p:nvPr/>
        </p:nvSpPr>
        <p:spPr>
          <a:xfrm>
            <a:off x="356300" y="3418650"/>
            <a:ext cx="2088000" cy="236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</a:rPr>
              <a:t>Space Key Pressed (Fire)</a:t>
            </a:r>
          </a:p>
        </p:txBody>
      </p:sp>
      <p:cxnSp>
        <p:nvCxnSpPr>
          <p:cNvPr id="278" name="Shape 278"/>
          <p:cNvCxnSpPr/>
          <p:nvPr/>
        </p:nvCxnSpPr>
        <p:spPr>
          <a:xfrm flipH="1" rot="10800000">
            <a:off x="3058300" y="4200800"/>
            <a:ext cx="3596400" cy="15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79" name="Shape 279"/>
          <p:cNvSpPr txBox="1"/>
          <p:nvPr/>
        </p:nvSpPr>
        <p:spPr>
          <a:xfrm>
            <a:off x="3099625" y="3601650"/>
            <a:ext cx="18024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Generate laser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GUI Concepts - Sound (Latency Example)</a:t>
            </a:r>
          </a:p>
        </p:txBody>
      </p:sp>
      <p:sp>
        <p:nvSpPr>
          <p:cNvPr id="285" name="Shape 285"/>
          <p:cNvSpPr txBox="1"/>
          <p:nvPr/>
        </p:nvSpPr>
        <p:spPr>
          <a:xfrm>
            <a:off x="1032800" y="1753325"/>
            <a:ext cx="5361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Events are complex - timing and synchronization is important</a:t>
            </a:r>
          </a:p>
        </p:txBody>
      </p:sp>
      <p:pic>
        <p:nvPicPr>
          <p:cNvPr id="286" name="Shape 2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837202">
            <a:off x="1012458" y="3731361"/>
            <a:ext cx="1501882" cy="1000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Shape 2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899" y="2211750"/>
            <a:ext cx="2545300" cy="920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8" name="Shape 288"/>
          <p:cNvCxnSpPr/>
          <p:nvPr/>
        </p:nvCxnSpPr>
        <p:spPr>
          <a:xfrm flipH="1">
            <a:off x="979575" y="3040650"/>
            <a:ext cx="265800" cy="37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89" name="Shape 289"/>
          <p:cNvSpPr/>
          <p:nvPr/>
        </p:nvSpPr>
        <p:spPr>
          <a:xfrm>
            <a:off x="356300" y="3418650"/>
            <a:ext cx="2088000" cy="236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</a:rPr>
              <a:t>Space Key Pressed (Fire)</a:t>
            </a:r>
          </a:p>
        </p:txBody>
      </p:sp>
      <p:cxnSp>
        <p:nvCxnSpPr>
          <p:cNvPr id="290" name="Shape 290"/>
          <p:cNvCxnSpPr/>
          <p:nvPr/>
        </p:nvCxnSpPr>
        <p:spPr>
          <a:xfrm flipH="1" rot="10800000">
            <a:off x="3058300" y="4200800"/>
            <a:ext cx="3596400" cy="15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91" name="Shape 291"/>
          <p:cNvSpPr txBox="1"/>
          <p:nvPr/>
        </p:nvSpPr>
        <p:spPr>
          <a:xfrm>
            <a:off x="3099625" y="3601650"/>
            <a:ext cx="18024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Generate laser</a:t>
            </a:r>
          </a:p>
        </p:txBody>
      </p:sp>
      <p:sp>
        <p:nvSpPr>
          <p:cNvPr id="292" name="Shape 292"/>
          <p:cNvSpPr/>
          <p:nvPr/>
        </p:nvSpPr>
        <p:spPr>
          <a:xfrm>
            <a:off x="4670450" y="2354525"/>
            <a:ext cx="3064800" cy="2096400"/>
          </a:xfrm>
          <a:prstGeom prst="cloudCallout">
            <a:avLst>
              <a:gd fmla="val -39017" name="adj1"/>
              <a:gd fmla="val 70639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00"/>
                </a:solidFill>
              </a:rPr>
              <a:t>When to generate sound?</a:t>
            </a: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00"/>
                </a:solidFill>
              </a:rPr>
              <a:t>Before or After?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Topology of hardware in a system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1127" y="2069075"/>
            <a:ext cx="3050550" cy="2649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" name="Shape 75"/>
          <p:cNvCxnSpPr/>
          <p:nvPr/>
        </p:nvCxnSpPr>
        <p:spPr>
          <a:xfrm flipH="1" rot="10800000">
            <a:off x="5190025" y="2942650"/>
            <a:ext cx="1893300" cy="53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76" name="Shape 76"/>
          <p:cNvSpPr txBox="1"/>
          <p:nvPr/>
        </p:nvSpPr>
        <p:spPr>
          <a:xfrm>
            <a:off x="7112950" y="2529875"/>
            <a:ext cx="5841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CPU</a:t>
            </a:r>
          </a:p>
        </p:txBody>
      </p:sp>
      <p:cxnSp>
        <p:nvCxnSpPr>
          <p:cNvPr id="77" name="Shape 77"/>
          <p:cNvCxnSpPr/>
          <p:nvPr/>
        </p:nvCxnSpPr>
        <p:spPr>
          <a:xfrm flipH="1" rot="10800000">
            <a:off x="5448600" y="3631800"/>
            <a:ext cx="1893300" cy="53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78" name="Shape 78"/>
          <p:cNvSpPr txBox="1"/>
          <p:nvPr/>
        </p:nvSpPr>
        <p:spPr>
          <a:xfrm>
            <a:off x="7341900" y="3342900"/>
            <a:ext cx="10272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CPU Memory</a:t>
            </a:r>
          </a:p>
        </p:txBody>
      </p:sp>
      <p:cxnSp>
        <p:nvCxnSpPr>
          <p:cNvPr id="79" name="Shape 79"/>
          <p:cNvCxnSpPr/>
          <p:nvPr/>
        </p:nvCxnSpPr>
        <p:spPr>
          <a:xfrm rot="10800000">
            <a:off x="1592000" y="3467825"/>
            <a:ext cx="1793100" cy="46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0" name="Shape 80"/>
          <p:cNvSpPr txBox="1"/>
          <p:nvPr/>
        </p:nvSpPr>
        <p:spPr>
          <a:xfrm>
            <a:off x="730750" y="2889700"/>
            <a:ext cx="10272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South Bridge</a:t>
            </a:r>
          </a:p>
        </p:txBody>
      </p:sp>
      <p:sp>
        <p:nvSpPr>
          <p:cNvPr id="81" name="Shape 81"/>
          <p:cNvSpPr txBox="1"/>
          <p:nvPr/>
        </p:nvSpPr>
        <p:spPr>
          <a:xfrm>
            <a:off x="6411025" y="1774875"/>
            <a:ext cx="7020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North Bridge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x="1473975" y="2046200"/>
            <a:ext cx="825900" cy="5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GPU</a:t>
            </a:r>
          </a:p>
        </p:txBody>
      </p:sp>
      <p:cxnSp>
        <p:nvCxnSpPr>
          <p:cNvPr id="83" name="Shape 83"/>
          <p:cNvCxnSpPr/>
          <p:nvPr/>
        </p:nvCxnSpPr>
        <p:spPr>
          <a:xfrm>
            <a:off x="2034325" y="2299850"/>
            <a:ext cx="1409700" cy="67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4" name="Shape 84"/>
          <p:cNvCxnSpPr>
            <a:endCxn id="81" idx="1"/>
          </p:cNvCxnSpPr>
          <p:nvPr/>
        </p:nvCxnSpPr>
        <p:spPr>
          <a:xfrm flipH="1" rot="10800000">
            <a:off x="4864225" y="2018925"/>
            <a:ext cx="1546800" cy="58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GUI Concepts - Sound (Latency Example)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x="1032800" y="1753325"/>
            <a:ext cx="5361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Events are complex - timing and synchronization is important</a:t>
            </a: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837202">
            <a:off x="1012458" y="3731361"/>
            <a:ext cx="1501882" cy="1000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Shape 3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899" y="2211750"/>
            <a:ext cx="2545300" cy="920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1" name="Shape 301"/>
          <p:cNvCxnSpPr/>
          <p:nvPr/>
        </p:nvCxnSpPr>
        <p:spPr>
          <a:xfrm flipH="1">
            <a:off x="979575" y="3040650"/>
            <a:ext cx="265800" cy="37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02" name="Shape 302"/>
          <p:cNvSpPr/>
          <p:nvPr/>
        </p:nvSpPr>
        <p:spPr>
          <a:xfrm>
            <a:off x="356300" y="3418650"/>
            <a:ext cx="2088000" cy="236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</a:rPr>
              <a:t>Space Key Pressed (Fire)</a:t>
            </a:r>
          </a:p>
        </p:txBody>
      </p:sp>
      <p:cxnSp>
        <p:nvCxnSpPr>
          <p:cNvPr id="303" name="Shape 303"/>
          <p:cNvCxnSpPr/>
          <p:nvPr/>
        </p:nvCxnSpPr>
        <p:spPr>
          <a:xfrm flipH="1" rot="10800000">
            <a:off x="3058300" y="4200800"/>
            <a:ext cx="3596400" cy="15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04" name="Shape 304"/>
          <p:cNvSpPr txBox="1"/>
          <p:nvPr/>
        </p:nvSpPr>
        <p:spPr>
          <a:xfrm>
            <a:off x="3099625" y="3601650"/>
            <a:ext cx="18024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Generate laser</a:t>
            </a:r>
          </a:p>
        </p:txBody>
      </p:sp>
      <p:sp>
        <p:nvSpPr>
          <p:cNvPr id="305" name="Shape 305"/>
          <p:cNvSpPr/>
          <p:nvPr/>
        </p:nvSpPr>
        <p:spPr>
          <a:xfrm>
            <a:off x="4670450" y="2354525"/>
            <a:ext cx="3064800" cy="2096400"/>
          </a:xfrm>
          <a:prstGeom prst="cloudCallout">
            <a:avLst>
              <a:gd fmla="val -39017" name="adj1"/>
              <a:gd fmla="val 70639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FF00"/>
                </a:solidFill>
              </a:rPr>
              <a:t>When to generate sound?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FF00"/>
                </a:solidFill>
              </a:rPr>
              <a:t>Before or After?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GUI Concepts - Sound (Latency Example)</a:t>
            </a:r>
          </a:p>
        </p:txBody>
      </p:sp>
      <p:sp>
        <p:nvSpPr>
          <p:cNvPr id="311" name="Shape 311"/>
          <p:cNvSpPr txBox="1"/>
          <p:nvPr/>
        </p:nvSpPr>
        <p:spPr>
          <a:xfrm>
            <a:off x="1032800" y="1753325"/>
            <a:ext cx="5361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Events are complex - timing and synchronization is important</a:t>
            </a:r>
          </a:p>
        </p:txBody>
      </p:sp>
      <p:pic>
        <p:nvPicPr>
          <p:cNvPr id="312" name="Shape 3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837202">
            <a:off x="1012458" y="3731361"/>
            <a:ext cx="1501882" cy="1000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Shape 3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899" y="2211750"/>
            <a:ext cx="2545300" cy="920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4" name="Shape 314"/>
          <p:cNvCxnSpPr/>
          <p:nvPr/>
        </p:nvCxnSpPr>
        <p:spPr>
          <a:xfrm flipH="1">
            <a:off x="979575" y="3040650"/>
            <a:ext cx="265800" cy="37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15" name="Shape 315"/>
          <p:cNvSpPr/>
          <p:nvPr/>
        </p:nvSpPr>
        <p:spPr>
          <a:xfrm>
            <a:off x="356300" y="3418650"/>
            <a:ext cx="2088000" cy="236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</a:rPr>
              <a:t>Space Key Pressed (Fire)</a:t>
            </a:r>
          </a:p>
        </p:txBody>
      </p:sp>
      <p:cxnSp>
        <p:nvCxnSpPr>
          <p:cNvPr id="316" name="Shape 316"/>
          <p:cNvCxnSpPr/>
          <p:nvPr/>
        </p:nvCxnSpPr>
        <p:spPr>
          <a:xfrm flipH="1" rot="10800000">
            <a:off x="3058300" y="4200800"/>
            <a:ext cx="3596400" cy="15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17" name="Shape 317"/>
          <p:cNvSpPr txBox="1"/>
          <p:nvPr/>
        </p:nvSpPr>
        <p:spPr>
          <a:xfrm>
            <a:off x="3099625" y="3601650"/>
            <a:ext cx="18024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Generate laser</a:t>
            </a:r>
          </a:p>
        </p:txBody>
      </p:sp>
      <p:sp>
        <p:nvSpPr>
          <p:cNvPr id="318" name="Shape 318"/>
          <p:cNvSpPr/>
          <p:nvPr/>
        </p:nvSpPr>
        <p:spPr>
          <a:xfrm>
            <a:off x="4670450" y="2354525"/>
            <a:ext cx="3064800" cy="2096400"/>
          </a:xfrm>
          <a:prstGeom prst="cloudCallout">
            <a:avLst>
              <a:gd fmla="val -39017" name="adj1"/>
              <a:gd fmla="val 70639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00"/>
                </a:solidFill>
              </a:rPr>
              <a:t>The user will see before they hear.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00"/>
                </a:solidFill>
              </a:rPr>
              <a:t>(Light travels faster)</a:t>
            </a:r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GUI Concepts - Sound (Latency Example)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032800" y="1753325"/>
            <a:ext cx="5361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Events are complex - timing and synchronization is important</a:t>
            </a:r>
          </a:p>
        </p:txBody>
      </p:sp>
      <p:pic>
        <p:nvPicPr>
          <p:cNvPr id="325" name="Shape 3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837202">
            <a:off x="1012458" y="3731361"/>
            <a:ext cx="1501882" cy="1000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Shape 3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899" y="2211750"/>
            <a:ext cx="2545300" cy="920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7" name="Shape 327"/>
          <p:cNvCxnSpPr/>
          <p:nvPr/>
        </p:nvCxnSpPr>
        <p:spPr>
          <a:xfrm flipH="1">
            <a:off x="979575" y="3040650"/>
            <a:ext cx="265800" cy="37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28" name="Shape 328"/>
          <p:cNvSpPr/>
          <p:nvPr/>
        </p:nvSpPr>
        <p:spPr>
          <a:xfrm>
            <a:off x="356300" y="3418650"/>
            <a:ext cx="2088000" cy="236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</a:rPr>
              <a:t>Space Key Pressed (Fire)</a:t>
            </a:r>
          </a:p>
        </p:txBody>
      </p:sp>
      <p:cxnSp>
        <p:nvCxnSpPr>
          <p:cNvPr id="329" name="Shape 329"/>
          <p:cNvCxnSpPr/>
          <p:nvPr/>
        </p:nvCxnSpPr>
        <p:spPr>
          <a:xfrm flipH="1" rot="10800000">
            <a:off x="3058300" y="4200800"/>
            <a:ext cx="3596400" cy="15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30" name="Shape 330"/>
          <p:cNvSpPr txBox="1"/>
          <p:nvPr/>
        </p:nvSpPr>
        <p:spPr>
          <a:xfrm>
            <a:off x="3058300" y="3778775"/>
            <a:ext cx="3720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Generate Sound, Generate laser (visual)</a:t>
            </a:r>
          </a:p>
        </p:txBody>
      </p:sp>
      <p:sp>
        <p:nvSpPr>
          <p:cNvPr id="331" name="Shape 331"/>
          <p:cNvSpPr/>
          <p:nvPr/>
        </p:nvSpPr>
        <p:spPr>
          <a:xfrm>
            <a:off x="3483475" y="2749062"/>
            <a:ext cx="3212400" cy="8103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 often the sound needs to start towards the user’s senses before the visual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GUI Concepts - Sound (Latency Example)</a:t>
            </a:r>
          </a:p>
        </p:txBody>
      </p:sp>
      <p:sp>
        <p:nvSpPr>
          <p:cNvPr id="337" name="Shape 337"/>
          <p:cNvSpPr/>
          <p:nvPr/>
        </p:nvSpPr>
        <p:spPr>
          <a:xfrm>
            <a:off x="7101625" y="2213875"/>
            <a:ext cx="1782300" cy="4194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Audio ASIC</a:t>
            </a:r>
          </a:p>
        </p:txBody>
      </p:sp>
      <p:sp>
        <p:nvSpPr>
          <p:cNvPr id="338" name="Shape 338"/>
          <p:cNvSpPr/>
          <p:nvPr/>
        </p:nvSpPr>
        <p:spPr>
          <a:xfrm>
            <a:off x="2335896" y="1926575"/>
            <a:ext cx="1070700" cy="806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GUI Toolkit</a:t>
            </a:r>
          </a:p>
        </p:txBody>
      </p:sp>
      <p:cxnSp>
        <p:nvCxnSpPr>
          <p:cNvPr id="339" name="Shape 339"/>
          <p:cNvCxnSpPr>
            <a:stCxn id="338" idx="3"/>
            <a:endCxn id="340" idx="1"/>
          </p:cNvCxnSpPr>
          <p:nvPr/>
        </p:nvCxnSpPr>
        <p:spPr>
          <a:xfrm>
            <a:off x="3406596" y="2329625"/>
            <a:ext cx="1044300" cy="68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41" name="Shape 341"/>
          <p:cNvCxnSpPr>
            <a:stCxn id="340" idx="4"/>
            <a:endCxn id="337" idx="1"/>
          </p:cNvCxnSpPr>
          <p:nvPr/>
        </p:nvCxnSpPr>
        <p:spPr>
          <a:xfrm>
            <a:off x="6233250" y="2398250"/>
            <a:ext cx="868500" cy="25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40" name="Shape 340"/>
          <p:cNvSpPr/>
          <p:nvPr/>
        </p:nvSpPr>
        <p:spPr>
          <a:xfrm>
            <a:off x="4450950" y="1995200"/>
            <a:ext cx="1782300" cy="806100"/>
          </a:xfrm>
          <a:prstGeom prst="flowChartMagneticDrum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00"/>
                </a:solidFill>
              </a:rPr>
              <a:t>Resource</a:t>
            </a:r>
          </a:p>
        </p:txBody>
      </p:sp>
      <p:sp>
        <p:nvSpPr>
          <p:cNvPr id="342" name="Shape 342"/>
          <p:cNvSpPr/>
          <p:nvPr/>
        </p:nvSpPr>
        <p:spPr>
          <a:xfrm>
            <a:off x="220846" y="1918625"/>
            <a:ext cx="1070700" cy="8061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GUI Toolkit</a:t>
            </a:r>
          </a:p>
        </p:txBody>
      </p:sp>
      <p:cxnSp>
        <p:nvCxnSpPr>
          <p:cNvPr id="343" name="Shape 343"/>
          <p:cNvCxnSpPr>
            <a:stCxn id="342" idx="3"/>
            <a:endCxn id="338" idx="1"/>
          </p:cNvCxnSpPr>
          <p:nvPr/>
        </p:nvCxnSpPr>
        <p:spPr>
          <a:xfrm>
            <a:off x="1291546" y="2321675"/>
            <a:ext cx="1044300" cy="81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44" name="Shape 344"/>
          <p:cNvCxnSpPr>
            <a:stCxn id="337" idx="2"/>
            <a:endCxn id="345" idx="0"/>
          </p:cNvCxnSpPr>
          <p:nvPr/>
        </p:nvCxnSpPr>
        <p:spPr>
          <a:xfrm>
            <a:off x="7992775" y="2633275"/>
            <a:ext cx="22800" cy="83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45" name="Shape 345"/>
          <p:cNvSpPr/>
          <p:nvPr/>
        </p:nvSpPr>
        <p:spPr>
          <a:xfrm>
            <a:off x="7457424" y="3471475"/>
            <a:ext cx="1116300" cy="655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Audio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D.A.C.</a:t>
            </a:r>
          </a:p>
        </p:txBody>
      </p:sp>
      <p:pic>
        <p:nvPicPr>
          <p:cNvPr id="346" name="Shape 3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2025" y="2993400"/>
            <a:ext cx="2562722" cy="21053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7" name="Shape 347"/>
          <p:cNvCxnSpPr>
            <a:stCxn id="345" idx="1"/>
            <a:endCxn id="346" idx="3"/>
          </p:cNvCxnSpPr>
          <p:nvPr/>
        </p:nvCxnSpPr>
        <p:spPr>
          <a:xfrm flipH="1">
            <a:off x="6004824" y="3799375"/>
            <a:ext cx="1452600" cy="24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>
            <p:ph type="title"/>
          </p:nvPr>
        </p:nvSpPr>
        <p:spPr>
          <a:xfrm>
            <a:off x="259300" y="64425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Sound Effect</a:t>
            </a:r>
          </a:p>
        </p:txBody>
      </p:sp>
      <p:pic>
        <p:nvPicPr>
          <p:cNvPr id="353" name="Shape 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268" y="1596896"/>
            <a:ext cx="5929151" cy="3546599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Shape 354"/>
          <p:cNvSpPr txBox="1"/>
          <p:nvPr/>
        </p:nvSpPr>
        <p:spPr>
          <a:xfrm>
            <a:off x="6318000" y="1847750"/>
            <a:ext cx="25746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Produce a low latency sound</a:t>
            </a:r>
          </a:p>
        </p:txBody>
      </p:sp>
      <p:pic>
        <p:nvPicPr>
          <p:cNvPr id="355" name="Shape 3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4475" y="2416150"/>
            <a:ext cx="3430974" cy="2372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Shape 356"/>
          <p:cNvSpPr txBox="1"/>
          <p:nvPr/>
        </p:nvSpPr>
        <p:spPr>
          <a:xfrm>
            <a:off x="6932174" y="2780825"/>
            <a:ext cx="20016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00"/>
              <a:t>QML adds another layer of latency to sound calls. </a:t>
            </a:r>
            <a:r>
              <a:rPr lang="en" sz="1300" u="sng"/>
              <a:t>Complex</a:t>
            </a:r>
            <a:r>
              <a:rPr lang="en" sz="1300"/>
              <a:t> sound     operations perform best in C++ with thought put into channel allocation</a:t>
            </a: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Multiple Channels</a:t>
            </a:r>
          </a:p>
        </p:txBody>
      </p:sp>
      <p:pic>
        <p:nvPicPr>
          <p:cNvPr id="362" name="Shape 362"/>
          <p:cNvPicPr preferRelativeResize="0"/>
          <p:nvPr/>
        </p:nvPicPr>
        <p:blipFill rotWithShape="1">
          <a:blip r:embed="rId3">
            <a:alphaModFix/>
          </a:blip>
          <a:srcRect b="2762" l="338" r="5596" t="6080"/>
          <a:stretch/>
        </p:blipFill>
        <p:spPr>
          <a:xfrm>
            <a:off x="660751" y="2249025"/>
            <a:ext cx="4459251" cy="2763973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Shape 363"/>
          <p:cNvSpPr txBox="1"/>
          <p:nvPr/>
        </p:nvSpPr>
        <p:spPr>
          <a:xfrm>
            <a:off x="519025" y="1735575"/>
            <a:ext cx="68265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Software APIs allow for “Digital Mixing” - using multiple channels</a:t>
            </a:r>
          </a:p>
        </p:txBody>
      </p:sp>
      <p:sp>
        <p:nvSpPr>
          <p:cNvPr id="364" name="Shape 364"/>
          <p:cNvSpPr txBox="1"/>
          <p:nvPr/>
        </p:nvSpPr>
        <p:spPr>
          <a:xfrm>
            <a:off x="5491275" y="2963875"/>
            <a:ext cx="3360000" cy="7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More Reading (Qt/QML):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4"/>
              </a:rPr>
              <a:t>http://doc.qt.io/qt-5/audiooverview.html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type="title"/>
          </p:nvPr>
        </p:nvSpPr>
        <p:spPr>
          <a:xfrm>
            <a:off x="536850" y="7328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Reading This Week:</a:t>
            </a:r>
          </a:p>
        </p:txBody>
      </p:sp>
      <p:sp>
        <p:nvSpPr>
          <p:cNvPr id="370" name="Shape 370"/>
          <p:cNvSpPr txBox="1"/>
          <p:nvPr/>
        </p:nvSpPr>
        <p:spPr>
          <a:xfrm>
            <a:off x="2834500" y="3502625"/>
            <a:ext cx="44991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Qt Multimedia</a:t>
            </a:r>
          </a:p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http://doc.qt.io/qt-5/multimediaoverview.html</a:t>
            </a:r>
            <a:r>
              <a:rPr lang="en"/>
              <a:t> </a:t>
            </a:r>
          </a:p>
        </p:txBody>
      </p:sp>
      <p:pic>
        <p:nvPicPr>
          <p:cNvPr id="371" name="Shape 3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024" y="2067187"/>
            <a:ext cx="1180924" cy="92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Shape 372"/>
          <p:cNvSpPr txBox="1"/>
          <p:nvPr/>
        </p:nvSpPr>
        <p:spPr>
          <a:xfrm>
            <a:off x="1664650" y="2255250"/>
            <a:ext cx="36021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QML Book (Chapter 10)</a:t>
            </a:r>
          </a:p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http://qmlbook.github.io/en/ch10/index.html</a:t>
            </a:r>
            <a:r>
              <a:rPr lang="en"/>
              <a:t> </a:t>
            </a:r>
            <a:br>
              <a:rPr lang="en"/>
            </a:b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Internal ASICs form a network of chips</a:t>
            </a:r>
            <a:r>
              <a:rPr lang="en" sz="1800"/>
              <a:t>(Resources)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0824" y="1722750"/>
            <a:ext cx="4168674" cy="34739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/>
          <p:nvPr/>
        </p:nvSpPr>
        <p:spPr>
          <a:xfrm>
            <a:off x="306450" y="2296575"/>
            <a:ext cx="3425100" cy="194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Video (GPU)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Audio (Audio SOC)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Memory (Memory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USB (Peripheral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Network (NIC)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Disk Memory (HDD Controller)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GUI concepts -Resource</a:t>
            </a:r>
          </a:p>
        </p:txBody>
      </p:sp>
      <p:sp>
        <p:nvSpPr>
          <p:cNvPr id="97" name="Shape 97"/>
          <p:cNvSpPr/>
          <p:nvPr/>
        </p:nvSpPr>
        <p:spPr>
          <a:xfrm>
            <a:off x="530850" y="2113500"/>
            <a:ext cx="3425100" cy="194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Video (GPU)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Audio (Audio SOC)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Memory (Memory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USB (Peripheral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Network (NIC)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Disk Memory (HDD Controller)</a:t>
            </a:r>
          </a:p>
        </p:txBody>
      </p:sp>
      <p:cxnSp>
        <p:nvCxnSpPr>
          <p:cNvPr id="98" name="Shape 98"/>
          <p:cNvCxnSpPr/>
          <p:nvPr/>
        </p:nvCxnSpPr>
        <p:spPr>
          <a:xfrm>
            <a:off x="3831925" y="2290675"/>
            <a:ext cx="1576800" cy="7263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9" name="Shape 99"/>
          <p:cNvCxnSpPr/>
          <p:nvPr/>
        </p:nvCxnSpPr>
        <p:spPr>
          <a:xfrm>
            <a:off x="3383125" y="2656800"/>
            <a:ext cx="2031300" cy="4371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0" name="Shape 100"/>
          <p:cNvCxnSpPr/>
          <p:nvPr/>
        </p:nvCxnSpPr>
        <p:spPr>
          <a:xfrm>
            <a:off x="3796500" y="2904825"/>
            <a:ext cx="1629900" cy="2421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1" name="Shape 101"/>
          <p:cNvCxnSpPr/>
          <p:nvPr/>
        </p:nvCxnSpPr>
        <p:spPr>
          <a:xfrm flipH="1" rot="10800000">
            <a:off x="3808300" y="3182475"/>
            <a:ext cx="1582500" cy="117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2" name="Shape 102"/>
          <p:cNvCxnSpPr/>
          <p:nvPr/>
        </p:nvCxnSpPr>
        <p:spPr>
          <a:xfrm flipH="1" rot="10800000">
            <a:off x="3690200" y="3182275"/>
            <a:ext cx="1783500" cy="2304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3" name="Shape 103"/>
          <p:cNvCxnSpPr/>
          <p:nvPr/>
        </p:nvCxnSpPr>
        <p:spPr>
          <a:xfrm flipH="1" rot="10800000">
            <a:off x="3873275" y="3229750"/>
            <a:ext cx="1647600" cy="6081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04" name="Shape 104"/>
          <p:cNvSpPr/>
          <p:nvPr/>
        </p:nvSpPr>
        <p:spPr>
          <a:xfrm>
            <a:off x="4995275" y="2520975"/>
            <a:ext cx="1848349" cy="1175149"/>
          </a:xfrm>
          <a:prstGeom prst="flowChartMagneticDrum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rgbClr val="FFFF00"/>
                </a:solidFill>
              </a:rPr>
              <a:t>Resources</a:t>
            </a:r>
          </a:p>
        </p:txBody>
      </p:sp>
      <p:sp>
        <p:nvSpPr>
          <p:cNvPr id="105" name="Shape 105"/>
          <p:cNvSpPr/>
          <p:nvPr/>
        </p:nvSpPr>
        <p:spPr>
          <a:xfrm>
            <a:off x="7440075" y="2500350"/>
            <a:ext cx="1470300" cy="117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GUI Application</a:t>
            </a:r>
          </a:p>
        </p:txBody>
      </p:sp>
      <p:cxnSp>
        <p:nvCxnSpPr>
          <p:cNvPr id="106" name="Shape 106"/>
          <p:cNvCxnSpPr>
            <a:stCxn id="105" idx="1"/>
            <a:endCxn id="104" idx="4"/>
          </p:cNvCxnSpPr>
          <p:nvPr/>
        </p:nvCxnSpPr>
        <p:spPr>
          <a:xfrm flipH="1">
            <a:off x="6843675" y="3087900"/>
            <a:ext cx="596400" cy="20700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GUI Concepts - Sources</a:t>
            </a:r>
          </a:p>
        </p:txBody>
      </p:sp>
      <p:sp>
        <p:nvSpPr>
          <p:cNvPr id="112" name="Shape 112"/>
          <p:cNvSpPr/>
          <p:nvPr/>
        </p:nvSpPr>
        <p:spPr>
          <a:xfrm>
            <a:off x="198300" y="2296575"/>
            <a:ext cx="3425100" cy="165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Video (GPU)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Memory (Memory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USB (Peripheral Controller)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Network (NIC)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Disk Memory (HDD Controller)</a:t>
            </a:r>
          </a:p>
        </p:txBody>
      </p:sp>
      <p:cxnSp>
        <p:nvCxnSpPr>
          <p:cNvPr id="113" name="Shape 113"/>
          <p:cNvCxnSpPr/>
          <p:nvPr/>
        </p:nvCxnSpPr>
        <p:spPr>
          <a:xfrm>
            <a:off x="2898900" y="2503275"/>
            <a:ext cx="2325000" cy="7146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14" name="Shape 114"/>
          <p:cNvCxnSpPr/>
          <p:nvPr/>
        </p:nvCxnSpPr>
        <p:spPr>
          <a:xfrm>
            <a:off x="3418575" y="2845775"/>
            <a:ext cx="1810800" cy="4488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15" name="Shape 115"/>
          <p:cNvCxnSpPr/>
          <p:nvPr/>
        </p:nvCxnSpPr>
        <p:spPr>
          <a:xfrm>
            <a:off x="3430375" y="3146950"/>
            <a:ext cx="1811100" cy="2007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16" name="Shape 116"/>
          <p:cNvCxnSpPr/>
          <p:nvPr/>
        </p:nvCxnSpPr>
        <p:spPr>
          <a:xfrm flipH="1" rot="10800000">
            <a:off x="2839850" y="3383350"/>
            <a:ext cx="2366100" cy="57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17" name="Shape 117"/>
          <p:cNvCxnSpPr/>
          <p:nvPr/>
        </p:nvCxnSpPr>
        <p:spPr>
          <a:xfrm flipH="1" rot="10800000">
            <a:off x="3505287" y="3383050"/>
            <a:ext cx="1783500" cy="2304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18" name="Shape 118"/>
          <p:cNvSpPr/>
          <p:nvPr/>
        </p:nvSpPr>
        <p:spPr>
          <a:xfrm>
            <a:off x="4810362" y="2721750"/>
            <a:ext cx="1848349" cy="1175149"/>
          </a:xfrm>
          <a:prstGeom prst="flowChartMagneticDrum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00"/>
                </a:solidFill>
              </a:rPr>
              <a:t>Source</a:t>
            </a:r>
          </a:p>
        </p:txBody>
      </p:sp>
      <p:sp>
        <p:nvSpPr>
          <p:cNvPr id="119" name="Shape 119"/>
          <p:cNvSpPr/>
          <p:nvPr/>
        </p:nvSpPr>
        <p:spPr>
          <a:xfrm>
            <a:off x="7255162" y="2701125"/>
            <a:ext cx="1470300" cy="117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GUI Application</a:t>
            </a:r>
          </a:p>
        </p:txBody>
      </p:sp>
      <p:cxnSp>
        <p:nvCxnSpPr>
          <p:cNvPr id="120" name="Shape 120"/>
          <p:cNvCxnSpPr>
            <a:endCxn id="119" idx="1"/>
          </p:cNvCxnSpPr>
          <p:nvPr/>
        </p:nvCxnSpPr>
        <p:spPr>
          <a:xfrm flipH="1" rot="10800000">
            <a:off x="6412462" y="3288675"/>
            <a:ext cx="842700" cy="6000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21" name="Shape 121"/>
          <p:cNvSpPr txBox="1"/>
          <p:nvPr/>
        </p:nvSpPr>
        <p:spPr>
          <a:xfrm>
            <a:off x="619450" y="1808800"/>
            <a:ext cx="76710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After Allocation of resources, the hardware becomes a source for the Graphical Application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Webcam Example</a:t>
            </a:r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265200" y="2208075"/>
            <a:ext cx="1511700" cy="1511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Shape 128"/>
          <p:cNvCxnSpPr>
            <a:stCxn id="129" idx="1"/>
          </p:cNvCxnSpPr>
          <p:nvPr/>
        </p:nvCxnSpPr>
        <p:spPr>
          <a:xfrm rot="10800000">
            <a:off x="1050675" y="2957925"/>
            <a:ext cx="3041100" cy="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30" name="Shape 130"/>
          <p:cNvSpPr txBox="1"/>
          <p:nvPr/>
        </p:nvSpPr>
        <p:spPr>
          <a:xfrm>
            <a:off x="1824150" y="2379250"/>
            <a:ext cx="2001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Camera is controlled over USB</a:t>
            </a:r>
          </a:p>
        </p:txBody>
      </p:sp>
      <p:sp>
        <p:nvSpPr>
          <p:cNvPr id="129" name="Shape 129"/>
          <p:cNvSpPr/>
          <p:nvPr/>
        </p:nvSpPr>
        <p:spPr>
          <a:xfrm>
            <a:off x="4091775" y="2494425"/>
            <a:ext cx="2084400" cy="939000"/>
          </a:xfrm>
          <a:prstGeom prst="rect">
            <a:avLst/>
          </a:prstGeom>
          <a:solidFill>
            <a:srgbClr val="FF0000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Application Request Video Recording Begins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1257225" y="3719775"/>
            <a:ext cx="4458600" cy="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sz="1800"/>
              <a:t>Camera is enabled as a Resource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Webcam Example</a:t>
            </a:r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224" y="3128299"/>
            <a:ext cx="3989225" cy="178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Shape 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2202125" y="2497425"/>
            <a:ext cx="1954599" cy="1511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Shape 139"/>
          <p:cNvCxnSpPr/>
          <p:nvPr/>
        </p:nvCxnSpPr>
        <p:spPr>
          <a:xfrm flipH="1" rot="10800000">
            <a:off x="944250" y="2739325"/>
            <a:ext cx="1352400" cy="513900"/>
          </a:xfrm>
          <a:prstGeom prst="curvedConnector3">
            <a:avLst>
              <a:gd fmla="val 1441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triangle"/>
            <a:tailEnd len="lg" w="lg" type="none"/>
          </a:ln>
        </p:spPr>
      </p:cxnSp>
      <p:cxnSp>
        <p:nvCxnSpPr>
          <p:cNvPr id="140" name="Shape 140"/>
          <p:cNvCxnSpPr/>
          <p:nvPr/>
        </p:nvCxnSpPr>
        <p:spPr>
          <a:xfrm flipH="1">
            <a:off x="2036725" y="3908725"/>
            <a:ext cx="767700" cy="678900"/>
          </a:xfrm>
          <a:prstGeom prst="curvedConnector3">
            <a:avLst>
              <a:gd fmla="val -769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141" name="Shape 141"/>
          <p:cNvSpPr txBox="1"/>
          <p:nvPr/>
        </p:nvSpPr>
        <p:spPr>
          <a:xfrm>
            <a:off x="206075" y="1827675"/>
            <a:ext cx="40863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Webcam handles the operations of capturing the image without the help of the computer</a:t>
            </a:r>
          </a:p>
        </p:txBody>
      </p:sp>
      <p:sp>
        <p:nvSpPr>
          <p:cNvPr id="142" name="Shape 142"/>
          <p:cNvSpPr txBox="1"/>
          <p:nvPr/>
        </p:nvSpPr>
        <p:spPr>
          <a:xfrm>
            <a:off x="4084675" y="4233500"/>
            <a:ext cx="45483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image data is stored in an efficient data format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Webcam Example</a:t>
            </a:r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224" y="3128299"/>
            <a:ext cx="3989225" cy="178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2202125" y="2497425"/>
            <a:ext cx="1954599" cy="1511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Shape 150"/>
          <p:cNvCxnSpPr/>
          <p:nvPr/>
        </p:nvCxnSpPr>
        <p:spPr>
          <a:xfrm flipH="1" rot="10800000">
            <a:off x="944250" y="2739325"/>
            <a:ext cx="1352400" cy="5139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triangle"/>
            <a:tailEnd len="lg" w="lg" type="none"/>
          </a:ln>
        </p:spPr>
      </p:cxnSp>
      <p:cxnSp>
        <p:nvCxnSpPr>
          <p:cNvPr id="151" name="Shape 151"/>
          <p:cNvCxnSpPr/>
          <p:nvPr/>
        </p:nvCxnSpPr>
        <p:spPr>
          <a:xfrm flipH="1">
            <a:off x="2036725" y="3908725"/>
            <a:ext cx="767700" cy="6789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triangle"/>
            <a:tailEnd len="lg" w="lg" type="none"/>
          </a:ln>
        </p:spPr>
      </p:cxnSp>
      <p:cxnSp>
        <p:nvCxnSpPr>
          <p:cNvPr id="152" name="Shape 152"/>
          <p:cNvCxnSpPr/>
          <p:nvPr/>
        </p:nvCxnSpPr>
        <p:spPr>
          <a:xfrm>
            <a:off x="3182350" y="3034750"/>
            <a:ext cx="1547100" cy="11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153" name="Shape 1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9450" y="2556399"/>
            <a:ext cx="1352399" cy="11693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/>
        </p:nvSpPr>
        <p:spPr>
          <a:xfrm>
            <a:off x="206100" y="1971800"/>
            <a:ext cx="70155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Camera becomes a source that produces a JPEG image at a negotiated “framerate”.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Webcam Example</a:t>
            </a:r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325" y="2261075"/>
            <a:ext cx="1730350" cy="14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 txBox="1"/>
          <p:nvPr/>
        </p:nvSpPr>
        <p:spPr>
          <a:xfrm>
            <a:off x="259250" y="1835975"/>
            <a:ext cx="49899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Why is the conversion important?</a:t>
            </a:r>
          </a:p>
        </p:txBody>
      </p:sp>
      <p:cxnSp>
        <p:nvCxnSpPr>
          <p:cNvPr id="162" name="Shape 162"/>
          <p:cNvCxnSpPr>
            <a:stCxn id="160" idx="3"/>
            <a:endCxn id="163" idx="1"/>
          </p:cNvCxnSpPr>
          <p:nvPr/>
        </p:nvCxnSpPr>
        <p:spPr>
          <a:xfrm>
            <a:off x="2290675" y="3009175"/>
            <a:ext cx="223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63" name="Shape 163"/>
          <p:cNvSpPr/>
          <p:nvPr/>
        </p:nvSpPr>
        <p:spPr>
          <a:xfrm>
            <a:off x="4522850" y="2356675"/>
            <a:ext cx="1907400" cy="13050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Software Toolkit</a:t>
            </a:r>
          </a:p>
        </p:txBody>
      </p:sp>
      <p:sp>
        <p:nvSpPr>
          <p:cNvPr id="164" name="Shape 164"/>
          <p:cNvSpPr txBox="1"/>
          <p:nvPr/>
        </p:nvSpPr>
        <p:spPr>
          <a:xfrm>
            <a:off x="147650" y="3831975"/>
            <a:ext cx="86448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software toolkit likely does not handle YUV format natively. JPEGs and Bitmaps are easier for toolkits to convert to a visual output. (Draw to a framebuffer)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